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24"/>
  </p:notesMasterIdLst>
  <p:sldIdLst>
    <p:sldId id="256" r:id="rId2"/>
    <p:sldId id="289" r:id="rId3"/>
    <p:sldId id="290" r:id="rId4"/>
    <p:sldId id="281" r:id="rId5"/>
    <p:sldId id="276" r:id="rId6"/>
    <p:sldId id="277" r:id="rId7"/>
    <p:sldId id="278" r:id="rId8"/>
    <p:sldId id="279" r:id="rId9"/>
    <p:sldId id="268" r:id="rId10"/>
    <p:sldId id="267" r:id="rId11"/>
    <p:sldId id="292" r:id="rId12"/>
    <p:sldId id="280" r:id="rId13"/>
    <p:sldId id="269" r:id="rId14"/>
    <p:sldId id="291" r:id="rId15"/>
    <p:sldId id="286" r:id="rId16"/>
    <p:sldId id="283" r:id="rId17"/>
    <p:sldId id="284" r:id="rId18"/>
    <p:sldId id="287" r:id="rId19"/>
    <p:sldId id="273" r:id="rId20"/>
    <p:sldId id="285" r:id="rId21"/>
    <p:sldId id="288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6F1F1-BC54-6240-9DDE-2D58E1E75ABD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45C39-ED4D-1C43-A365-0049FC04C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1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ncbi-nlm-nih-gov.login.ezproxy.library.ualberta.ca/pubmed/18824125" TargetMode="External"/><Relationship Id="rId4" Type="http://schemas.openxmlformats.org/officeDocument/2006/relationships/hyperlink" Target="http://www-ncbi-nlm-nih-gov.login.ezproxy.library.ualberta.ca/pubmed/14572544" TargetMode="External"/><Relationship Id="rId5" Type="http://schemas.openxmlformats.org/officeDocument/2006/relationships/hyperlink" Target="http://www-ncbi-nlm-nih-gov.login.ezproxy.library.ualberta.ca/pubmed/17853907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Plan: Antibiotic resistant infections, phages,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5C39-ED4D-1C43-A365-0049FC04C1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5C39-ED4D-1C43-A365-0049FC04C1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00000"/>
                </a:solidFill>
              </a:rPr>
              <a:t>The answer: Bacteriophages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What are they? Bacterial viruses. Natural predators of bacteria. SPECIFICITY. Life cycle: lytic and lysogenic/temperate. 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Abundance and diversity in nature. Present everywhere bacteria are present. GUT. Outnumber human cells 10:1. </a:t>
            </a:r>
            <a:r>
              <a:rPr lang="en-US" dirty="0" smtClean="0"/>
              <a:t>10</a:t>
            </a:r>
            <a:r>
              <a:rPr lang="en-US" baseline="30000" dirty="0" smtClean="0"/>
              <a:t>23</a:t>
            </a:r>
            <a:r>
              <a:rPr lang="en-US" dirty="0" smtClean="0"/>
              <a:t> phage infections per second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Bacteriophages offer a special perspective on the diversity, origins, and evolution of viruses, not only in their tremendous abundance – there are more than 10</a:t>
            </a:r>
            <a:r>
              <a:rPr lang="en-US" baseline="30000" dirty="0" smtClean="0"/>
              <a:t>31</a:t>
            </a:r>
            <a:r>
              <a:rPr lang="en-US" dirty="0" smtClean="0"/>
              <a:t> phage particles in the biosphere – but in their distant origins, likely more than three billion years ago [</a:t>
            </a:r>
            <a:r>
              <a:rPr lang="en-US" dirty="0" smtClean="0">
                <a:hlinkClick r:id="rId3"/>
              </a:rPr>
              <a:t>1</a:t>
            </a:r>
            <a:r>
              <a:rPr lang="en-US" dirty="0" smtClean="0"/>
              <a:t>,</a:t>
            </a:r>
            <a:r>
              <a:rPr lang="en-US" dirty="0" smtClean="0">
                <a:hlinkClick r:id="rId4"/>
              </a:rPr>
              <a:t>2</a:t>
            </a:r>
            <a:r>
              <a:rPr lang="en-US" dirty="0" smtClean="0"/>
              <a:t>]. Moreover, viral ecologists calculate that there are about 10</a:t>
            </a:r>
            <a:r>
              <a:rPr lang="en-US" baseline="30000" dirty="0" smtClean="0"/>
              <a:t>23</a:t>
            </a:r>
            <a:r>
              <a:rPr lang="en-US" dirty="0" smtClean="0"/>
              <a:t> phage infections per second on a global scale, indicating that the population is not only large and old but also highly dynamic [</a:t>
            </a:r>
            <a:r>
              <a:rPr lang="en-US" dirty="0" smtClean="0">
                <a:hlinkClick r:id="rId5"/>
              </a:rPr>
              <a:t>3</a:t>
            </a:r>
            <a:r>
              <a:rPr lang="en-US" dirty="0" smtClean="0"/>
              <a:t>]. (Hatful and Hendrix 2011)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2"/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D995E-574A-D644-AC7E-B60C3BBC42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link is best choice!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5C39-ED4D-1C43-A365-0049FC04C1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with your own pictures!! Perhaps you in a lab!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45C39-ED4D-1C43-A365-0049FC04C1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6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7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9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1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7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7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0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12FC8-5F2F-9A4D-82EA-E0A14DEDC054}" type="datetimeFigureOut">
              <a:rPr lang="en-US" smtClean="0"/>
              <a:t>18-12-20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0F39-E1F5-3D47-ADFF-F64A4E16B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I3tsmFsrOg" TargetMode="External"/><Relationship Id="rId4" Type="http://schemas.openxmlformats.org/officeDocument/2006/relationships/hyperlink" Target="https://www.youtube.com/watch?v=xZbcwi7SfZE" TargetMode="External"/><Relationship Id="rId5" Type="http://schemas.openxmlformats.org/officeDocument/2006/relationships/hyperlink" Target="https://www.netflix.com/watch/80241735?trackId=14277283&amp;tctx=0,3,e41aae47-2703-4c02-b11b-27fb6caf3c20-300963660,,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://phage.directory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604" y="2267713"/>
            <a:ext cx="7269884" cy="1470025"/>
          </a:xfrm>
        </p:spPr>
        <p:txBody>
          <a:bodyPr/>
          <a:lstStyle/>
          <a:p>
            <a:r>
              <a:rPr lang="en-US" b="1" dirty="0" smtClean="0"/>
              <a:t>Using phages to treat antibiotic-resistant infections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5116" y="460188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Jessica Sacher and Jan Zheng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12838" y="740649"/>
            <a:ext cx="1979460" cy="1370582"/>
            <a:chOff x="3048000" y="2514600"/>
            <a:chExt cx="5181600" cy="4114799"/>
          </a:xfrm>
          <a:solidFill>
            <a:srgbClr val="6666FF"/>
          </a:solidFill>
        </p:grpSpPr>
        <p:grpSp>
          <p:nvGrpSpPr>
            <p:cNvPr id="7" name="Group 34"/>
            <p:cNvGrpSpPr/>
            <p:nvPr/>
          </p:nvGrpSpPr>
          <p:grpSpPr>
            <a:xfrm>
              <a:off x="5087440" y="2514602"/>
              <a:ext cx="1043435" cy="1910444"/>
              <a:chOff x="6229350" y="2057400"/>
              <a:chExt cx="419100" cy="1524000"/>
            </a:xfrm>
            <a:grpFill/>
          </p:grpSpPr>
          <p:sp>
            <p:nvSpPr>
              <p:cNvPr id="27" name="Rectangle 26"/>
              <p:cNvSpPr/>
              <p:nvPr/>
            </p:nvSpPr>
            <p:spPr>
              <a:xfrm>
                <a:off x="6229350" y="2438400"/>
                <a:ext cx="4191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8" name="Group 55"/>
              <p:cNvGrpSpPr/>
              <p:nvPr/>
            </p:nvGrpSpPr>
            <p:grpSpPr>
              <a:xfrm>
                <a:off x="6229350" y="2057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33" name="Isosceles Triangle 32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4" name="Isosceles Triangle 33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9" name="Group 56"/>
              <p:cNvGrpSpPr/>
              <p:nvPr/>
            </p:nvGrpSpPr>
            <p:grpSpPr>
              <a:xfrm rot="10800000">
                <a:off x="6229350" y="3200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31" name="Isosceles Triangle 30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Isosceles Triangle 31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6324600" y="2438400"/>
                <a:ext cx="2286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8" name="Straight Connector 7"/>
            <p:cNvCxnSpPr>
              <a:stCxn id="31" idx="0"/>
              <a:endCxn id="32" idx="0"/>
            </p:cNvCxnSpPr>
            <p:nvPr/>
          </p:nvCxnSpPr>
          <p:spPr>
            <a:xfrm>
              <a:off x="5609158" y="4425042"/>
              <a:ext cx="0" cy="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31" idx="0"/>
            </p:cNvCxnSpPr>
            <p:nvPr/>
          </p:nvCxnSpPr>
          <p:spPr>
            <a:xfrm>
              <a:off x="5609158" y="4425042"/>
              <a:ext cx="0" cy="22043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n 9"/>
            <p:cNvSpPr/>
            <p:nvPr/>
          </p:nvSpPr>
          <p:spPr>
            <a:xfrm flipH="1">
              <a:off x="5409959" y="4645478"/>
              <a:ext cx="398397" cy="1175657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5265297" y="5821135"/>
              <a:ext cx="687718" cy="88172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4"/>
            </p:cNvCxnSpPr>
            <p:nvPr/>
          </p:nvCxnSpPr>
          <p:spPr>
            <a:xfrm flipV="1">
              <a:off x="5953015" y="5453742"/>
              <a:ext cx="1138292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91308" y="5453742"/>
              <a:ext cx="1138292" cy="117565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808356" y="5233306"/>
              <a:ext cx="32251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130875" y="5233306"/>
              <a:ext cx="960433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1" idx="4"/>
            </p:cNvCxnSpPr>
            <p:nvPr/>
          </p:nvCxnSpPr>
          <p:spPr>
            <a:xfrm flipV="1">
              <a:off x="5953015" y="5637439"/>
              <a:ext cx="177859" cy="22778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130875" y="5659482"/>
              <a:ext cx="480216" cy="96991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</p:cNvCxnSpPr>
            <p:nvPr/>
          </p:nvCxnSpPr>
          <p:spPr>
            <a:xfrm flipH="1" flipV="1">
              <a:off x="5087440" y="5659482"/>
              <a:ext cx="177857" cy="20574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565723" y="5659482"/>
              <a:ext cx="521717" cy="88174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</p:cNvCxnSpPr>
            <p:nvPr/>
          </p:nvCxnSpPr>
          <p:spPr>
            <a:xfrm flipH="1" flipV="1">
              <a:off x="4186292" y="5453742"/>
              <a:ext cx="1079005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8000" y="5453742"/>
              <a:ext cx="1138292" cy="108748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186292" y="5233306"/>
              <a:ext cx="640289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 rot="10800000">
              <a:off x="5826635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5283579" y="5909308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5545967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826581" y="5233306"/>
              <a:ext cx="58337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https://lh4.googleusercontent.com/ndFmeSDLDu8Br_o88lP6hJrSBmNaoO3xk79BqWoyvgYPJT16xK-uBSgwxZqpA-419LCCrwBq0OHC1z_DFWQ33nkZ4fwL2V1NolahDzhcavLikgfTSUCiv92mhNd7LrQL7wkGgZEWWS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40" y="5375214"/>
            <a:ext cx="4803677" cy="1023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35"/>
          <p:cNvGrpSpPr/>
          <p:nvPr/>
        </p:nvGrpSpPr>
        <p:grpSpPr>
          <a:xfrm rot="3321489">
            <a:off x="6688505" y="1594388"/>
            <a:ext cx="1722519" cy="1271164"/>
            <a:chOff x="3048000" y="2514600"/>
            <a:chExt cx="5181600" cy="4114799"/>
          </a:xfrm>
          <a:solidFill>
            <a:srgbClr val="6666FF"/>
          </a:solidFill>
        </p:grpSpPr>
        <p:grpSp>
          <p:nvGrpSpPr>
            <p:cNvPr id="37" name="Group 34"/>
            <p:cNvGrpSpPr/>
            <p:nvPr/>
          </p:nvGrpSpPr>
          <p:grpSpPr>
            <a:xfrm>
              <a:off x="5087440" y="2514602"/>
              <a:ext cx="1043435" cy="1910444"/>
              <a:chOff x="6229350" y="2057400"/>
              <a:chExt cx="419100" cy="1524000"/>
            </a:xfrm>
            <a:grpFill/>
          </p:grpSpPr>
          <p:sp>
            <p:nvSpPr>
              <p:cNvPr id="57" name="Rectangle 56"/>
              <p:cNvSpPr/>
              <p:nvPr/>
            </p:nvSpPr>
            <p:spPr>
              <a:xfrm>
                <a:off x="6229350" y="2438400"/>
                <a:ext cx="4191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58" name="Group 55"/>
              <p:cNvGrpSpPr/>
              <p:nvPr/>
            </p:nvGrpSpPr>
            <p:grpSpPr>
              <a:xfrm>
                <a:off x="6229350" y="2057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63" name="Isosceles Triangle 62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4" name="Isosceles Triangle 63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59" name="Group 56"/>
              <p:cNvGrpSpPr/>
              <p:nvPr/>
            </p:nvGrpSpPr>
            <p:grpSpPr>
              <a:xfrm rot="10800000">
                <a:off x="6229350" y="3200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61" name="Isosceles Triangle 60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2" name="Isosceles Triangle 61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6324600" y="2438400"/>
                <a:ext cx="2286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38" name="Straight Connector 37"/>
            <p:cNvCxnSpPr>
              <a:stCxn id="61" idx="0"/>
              <a:endCxn id="62" idx="0"/>
            </p:cNvCxnSpPr>
            <p:nvPr/>
          </p:nvCxnSpPr>
          <p:spPr>
            <a:xfrm>
              <a:off x="5609158" y="4425042"/>
              <a:ext cx="0" cy="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1" idx="0"/>
            </p:cNvCxnSpPr>
            <p:nvPr/>
          </p:nvCxnSpPr>
          <p:spPr>
            <a:xfrm>
              <a:off x="5609158" y="4425042"/>
              <a:ext cx="0" cy="22043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n 39"/>
            <p:cNvSpPr/>
            <p:nvPr/>
          </p:nvSpPr>
          <p:spPr>
            <a:xfrm flipH="1">
              <a:off x="5409959" y="4645478"/>
              <a:ext cx="398397" cy="1175657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41" name="Can 40"/>
            <p:cNvSpPr/>
            <p:nvPr/>
          </p:nvSpPr>
          <p:spPr>
            <a:xfrm>
              <a:off x="5265297" y="5821135"/>
              <a:ext cx="687718" cy="88172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42" name="Straight Connector 41"/>
            <p:cNvCxnSpPr>
              <a:stCxn id="41" idx="4"/>
            </p:cNvCxnSpPr>
            <p:nvPr/>
          </p:nvCxnSpPr>
          <p:spPr>
            <a:xfrm flipV="1">
              <a:off x="5953015" y="5453742"/>
              <a:ext cx="1138292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091308" y="5453742"/>
              <a:ext cx="1138292" cy="117565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808356" y="5233306"/>
              <a:ext cx="32251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130875" y="5233306"/>
              <a:ext cx="960433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1" idx="4"/>
            </p:cNvCxnSpPr>
            <p:nvPr/>
          </p:nvCxnSpPr>
          <p:spPr>
            <a:xfrm flipV="1">
              <a:off x="5953015" y="5637439"/>
              <a:ext cx="177859" cy="22778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130875" y="5659482"/>
              <a:ext cx="480216" cy="96991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1" idx="2"/>
            </p:cNvCxnSpPr>
            <p:nvPr/>
          </p:nvCxnSpPr>
          <p:spPr>
            <a:xfrm flipH="1" flipV="1">
              <a:off x="5087440" y="5659482"/>
              <a:ext cx="177857" cy="20574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565723" y="5659482"/>
              <a:ext cx="521717" cy="88174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1" idx="2"/>
            </p:cNvCxnSpPr>
            <p:nvPr/>
          </p:nvCxnSpPr>
          <p:spPr>
            <a:xfrm flipH="1" flipV="1">
              <a:off x="4186292" y="5453742"/>
              <a:ext cx="1079005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048000" y="5453742"/>
              <a:ext cx="1138292" cy="108748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4186292" y="5233306"/>
              <a:ext cx="640289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Isosceles Triangle 52"/>
            <p:cNvSpPr/>
            <p:nvPr/>
          </p:nvSpPr>
          <p:spPr>
            <a:xfrm rot="10800000">
              <a:off x="5826635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54" name="Isosceles Triangle 53"/>
            <p:cNvSpPr/>
            <p:nvPr/>
          </p:nvSpPr>
          <p:spPr>
            <a:xfrm rot="10800000">
              <a:off x="5283579" y="5909308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 rot="10800000">
              <a:off x="5545967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826581" y="5233306"/>
              <a:ext cx="58337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9010720">
            <a:off x="718719" y="1498802"/>
            <a:ext cx="1787150" cy="1195705"/>
            <a:chOff x="3048000" y="2514600"/>
            <a:chExt cx="5181600" cy="4114799"/>
          </a:xfrm>
          <a:solidFill>
            <a:srgbClr val="6666FF"/>
          </a:solidFill>
        </p:grpSpPr>
        <p:grpSp>
          <p:nvGrpSpPr>
            <p:cNvPr id="66" name="Group 34"/>
            <p:cNvGrpSpPr/>
            <p:nvPr/>
          </p:nvGrpSpPr>
          <p:grpSpPr>
            <a:xfrm>
              <a:off x="5087440" y="2514602"/>
              <a:ext cx="1043435" cy="1910444"/>
              <a:chOff x="6229350" y="2057400"/>
              <a:chExt cx="419100" cy="1524000"/>
            </a:xfrm>
            <a:grpFill/>
          </p:grpSpPr>
          <p:sp>
            <p:nvSpPr>
              <p:cNvPr id="86" name="Rectangle 85"/>
              <p:cNvSpPr/>
              <p:nvPr/>
            </p:nvSpPr>
            <p:spPr>
              <a:xfrm>
                <a:off x="6229350" y="2438400"/>
                <a:ext cx="4191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87" name="Group 55"/>
              <p:cNvGrpSpPr/>
              <p:nvPr/>
            </p:nvGrpSpPr>
            <p:grpSpPr>
              <a:xfrm>
                <a:off x="6229350" y="2057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92" name="Isosceles Triangle 91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88" name="Group 56"/>
              <p:cNvGrpSpPr/>
              <p:nvPr/>
            </p:nvGrpSpPr>
            <p:grpSpPr>
              <a:xfrm rot="10800000">
                <a:off x="6229350" y="3200400"/>
                <a:ext cx="419100" cy="381000"/>
                <a:chOff x="6229350" y="2057400"/>
                <a:chExt cx="419100" cy="381000"/>
              </a:xfrm>
              <a:grpFill/>
            </p:grpSpPr>
            <p:sp>
              <p:nvSpPr>
                <p:cNvPr id="90" name="Isosceles Triangle 89"/>
                <p:cNvSpPr/>
                <p:nvPr/>
              </p:nvSpPr>
              <p:spPr>
                <a:xfrm>
                  <a:off x="6229350" y="2057400"/>
                  <a:ext cx="4191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1" name="Isosceles Triangle 90"/>
                <p:cNvSpPr/>
                <p:nvPr/>
              </p:nvSpPr>
              <p:spPr>
                <a:xfrm>
                  <a:off x="6324600" y="2057400"/>
                  <a:ext cx="228600" cy="381000"/>
                </a:xfrm>
                <a:prstGeom prst="triangle">
                  <a:avLst/>
                </a:pr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6324600" y="2438400"/>
                <a:ext cx="228600" cy="762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67" name="Straight Connector 66"/>
            <p:cNvCxnSpPr>
              <a:stCxn id="90" idx="0"/>
              <a:endCxn id="91" idx="0"/>
            </p:cNvCxnSpPr>
            <p:nvPr/>
          </p:nvCxnSpPr>
          <p:spPr>
            <a:xfrm>
              <a:off x="5609158" y="4425042"/>
              <a:ext cx="0" cy="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90" idx="0"/>
            </p:cNvCxnSpPr>
            <p:nvPr/>
          </p:nvCxnSpPr>
          <p:spPr>
            <a:xfrm>
              <a:off x="5609158" y="4425042"/>
              <a:ext cx="0" cy="22043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n 68"/>
            <p:cNvSpPr/>
            <p:nvPr/>
          </p:nvSpPr>
          <p:spPr>
            <a:xfrm flipH="1">
              <a:off x="5409959" y="4645478"/>
              <a:ext cx="398397" cy="1175657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265297" y="5821135"/>
              <a:ext cx="687718" cy="88172"/>
            </a:xfrm>
            <a:prstGeom prst="can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71" name="Straight Connector 70"/>
            <p:cNvCxnSpPr>
              <a:stCxn id="70" idx="4"/>
            </p:cNvCxnSpPr>
            <p:nvPr/>
          </p:nvCxnSpPr>
          <p:spPr>
            <a:xfrm flipV="1">
              <a:off x="5953015" y="5453742"/>
              <a:ext cx="1138292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091308" y="5453742"/>
              <a:ext cx="1138292" cy="117565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808356" y="5233306"/>
              <a:ext cx="32251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130875" y="5233306"/>
              <a:ext cx="960433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0" idx="4"/>
            </p:cNvCxnSpPr>
            <p:nvPr/>
          </p:nvCxnSpPr>
          <p:spPr>
            <a:xfrm flipV="1">
              <a:off x="5953015" y="5637439"/>
              <a:ext cx="177859" cy="22778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130875" y="5659482"/>
              <a:ext cx="480216" cy="969917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0" idx="2"/>
            </p:cNvCxnSpPr>
            <p:nvPr/>
          </p:nvCxnSpPr>
          <p:spPr>
            <a:xfrm flipH="1" flipV="1">
              <a:off x="5087440" y="5659482"/>
              <a:ext cx="177857" cy="20574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4565723" y="5659482"/>
              <a:ext cx="521717" cy="88174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0" idx="2"/>
            </p:cNvCxnSpPr>
            <p:nvPr/>
          </p:nvCxnSpPr>
          <p:spPr>
            <a:xfrm flipH="1" flipV="1">
              <a:off x="4186292" y="5453742"/>
              <a:ext cx="1079005" cy="411480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048000" y="5453742"/>
              <a:ext cx="1138292" cy="1087483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186292" y="5233306"/>
              <a:ext cx="640289" cy="808264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Isosceles Triangle 81"/>
            <p:cNvSpPr/>
            <p:nvPr/>
          </p:nvSpPr>
          <p:spPr>
            <a:xfrm rot="10800000">
              <a:off x="5826635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rot="10800000">
              <a:off x="5283579" y="5909308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5545967" y="5909307"/>
              <a:ext cx="126381" cy="139259"/>
            </a:xfrm>
            <a:prstGeom prst="triangl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1"/>
                </a:solidFill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4826581" y="5233306"/>
              <a:ext cx="583379" cy="426176"/>
            </a:xfrm>
            <a:prstGeom prst="line">
              <a:avLst/>
            </a:prstGeom>
            <a:grpFill/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99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6276" y="228886"/>
            <a:ext cx="665794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How do you “see” a phage?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79111"/>
            <a:ext cx="31589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1</a:t>
            </a:r>
            <a:r>
              <a:rPr lang="en-US" sz="2500" dirty="0" smtClean="0">
                <a:solidFill>
                  <a:srgbClr val="FFFFFF"/>
                </a:solidFill>
              </a:rPr>
              <a:t>. Electron microscope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073"/>
            <a:ext cx="8229600" cy="1143000"/>
          </a:xfrm>
        </p:spPr>
        <p:txBody>
          <a:bodyPr/>
          <a:lstStyle/>
          <a:p>
            <a:r>
              <a:rPr lang="en-US" dirty="0" smtClean="0"/>
              <a:t>How do you “see” a phage?</a:t>
            </a:r>
            <a:endParaRPr lang="en-US" dirty="0"/>
          </a:p>
        </p:txBody>
      </p:sp>
      <p:pic>
        <p:nvPicPr>
          <p:cNvPr id="3" name="Picture 2" descr="IMG_831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3"/>
          <a:stretch/>
        </p:blipFill>
        <p:spPr>
          <a:xfrm rot="5400000">
            <a:off x="2714171" y="1417448"/>
            <a:ext cx="5729275" cy="5151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405" y="1904881"/>
            <a:ext cx="21652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2</a:t>
            </a:r>
            <a:r>
              <a:rPr lang="en-US" sz="2500" dirty="0" smtClean="0"/>
              <a:t>. Plaque assay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8137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Phage 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phages as medicine to treat antibiotic-resistant infections</a:t>
            </a:r>
            <a:endParaRPr lang="en-US" dirty="0"/>
          </a:p>
        </p:txBody>
      </p: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0" y="3184860"/>
            <a:ext cx="9086053" cy="2021313"/>
            <a:chOff x="1545063" y="3080576"/>
            <a:chExt cx="5430465" cy="1208079"/>
          </a:xfrm>
        </p:grpSpPr>
        <p:pic>
          <p:nvPicPr>
            <p:cNvPr id="94" name="Picture 93" descr="cam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450">
              <a:off x="1545063" y="3292220"/>
              <a:ext cx="5430465" cy="996435"/>
            </a:xfrm>
            <a:prstGeom prst="rect">
              <a:avLst/>
            </a:prstGeom>
          </p:spPr>
        </p:pic>
        <p:grpSp>
          <p:nvGrpSpPr>
            <p:cNvPr id="95" name="Group 94"/>
            <p:cNvGrpSpPr>
              <a:grpSpLocks noChangeAspect="1"/>
            </p:cNvGrpSpPr>
            <p:nvPr/>
          </p:nvGrpSpPr>
          <p:grpSpPr>
            <a:xfrm rot="19483280">
              <a:off x="3339640" y="3223646"/>
              <a:ext cx="885214" cy="643449"/>
              <a:chOff x="3048000" y="2514600"/>
              <a:chExt cx="5181600" cy="4114799"/>
            </a:xfrm>
            <a:solidFill>
              <a:schemeClr val="bg1"/>
            </a:solidFill>
          </p:grpSpPr>
          <p:grpSp>
            <p:nvGrpSpPr>
              <p:cNvPr id="154" name="Group 34"/>
              <p:cNvGrpSpPr/>
              <p:nvPr/>
            </p:nvGrpSpPr>
            <p:grpSpPr>
              <a:xfrm>
                <a:off x="5087440" y="2514602"/>
                <a:ext cx="1043435" cy="1910444"/>
                <a:chOff x="6229350" y="2057400"/>
                <a:chExt cx="419100" cy="1524000"/>
              </a:xfrm>
              <a:grpFill/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6229350" y="2438400"/>
                  <a:ext cx="4191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75" name="Group 55"/>
                <p:cNvGrpSpPr/>
                <p:nvPr/>
              </p:nvGrpSpPr>
              <p:grpSpPr>
                <a:xfrm>
                  <a:off x="6229350" y="2057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80" name="Isosceles Triangle 179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81" name="Isosceles Triangle 180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76" name="Group 56"/>
                <p:cNvGrpSpPr/>
                <p:nvPr/>
              </p:nvGrpSpPr>
              <p:grpSpPr>
                <a:xfrm rot="10800000">
                  <a:off x="6229350" y="3200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78" name="Isosceles Triangle 177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9" name="Isosceles Triangle 178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177" name="Rectangle 176"/>
                <p:cNvSpPr/>
                <p:nvPr/>
              </p:nvSpPr>
              <p:spPr>
                <a:xfrm>
                  <a:off x="6324600" y="2438400"/>
                  <a:ext cx="2286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cxnSp>
            <p:nvCxnSpPr>
              <p:cNvPr id="155" name="Straight Connector 154"/>
              <p:cNvCxnSpPr>
                <a:stCxn id="178" idx="0"/>
                <a:endCxn id="179" idx="0"/>
              </p:cNvCxnSpPr>
              <p:nvPr/>
            </p:nvCxnSpPr>
            <p:spPr>
              <a:xfrm>
                <a:off x="5609158" y="4425042"/>
                <a:ext cx="0" cy="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stCxn id="178" idx="0"/>
              </p:cNvCxnSpPr>
              <p:nvPr/>
            </p:nvCxnSpPr>
            <p:spPr>
              <a:xfrm>
                <a:off x="5609158" y="4425042"/>
                <a:ext cx="0" cy="22043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Can 156"/>
              <p:cNvSpPr/>
              <p:nvPr/>
            </p:nvSpPr>
            <p:spPr>
              <a:xfrm flipH="1">
                <a:off x="5409959" y="4645478"/>
                <a:ext cx="398397" cy="1175657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8" name="Can 157"/>
              <p:cNvSpPr/>
              <p:nvPr/>
            </p:nvSpPr>
            <p:spPr>
              <a:xfrm>
                <a:off x="5265297" y="5821135"/>
                <a:ext cx="687718" cy="88172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59" name="Straight Connector 158"/>
              <p:cNvCxnSpPr>
                <a:stCxn id="158" idx="4"/>
              </p:cNvCxnSpPr>
              <p:nvPr/>
            </p:nvCxnSpPr>
            <p:spPr>
              <a:xfrm flipV="1">
                <a:off x="5953015" y="5453742"/>
                <a:ext cx="1138292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7091308" y="5453742"/>
                <a:ext cx="1138292" cy="117565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5808356" y="5233306"/>
                <a:ext cx="32251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130875" y="5233306"/>
                <a:ext cx="960433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58" idx="4"/>
              </p:cNvCxnSpPr>
              <p:nvPr/>
            </p:nvCxnSpPr>
            <p:spPr>
              <a:xfrm flipV="1">
                <a:off x="5953015" y="5637439"/>
                <a:ext cx="177859" cy="22778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6130875" y="5659482"/>
                <a:ext cx="480216" cy="96991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8" idx="2"/>
              </p:cNvCxnSpPr>
              <p:nvPr/>
            </p:nvCxnSpPr>
            <p:spPr>
              <a:xfrm flipH="1" flipV="1">
                <a:off x="5087440" y="5659482"/>
                <a:ext cx="177857" cy="20574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4565723" y="5659482"/>
                <a:ext cx="521717" cy="88174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58" idx="2"/>
              </p:cNvCxnSpPr>
              <p:nvPr/>
            </p:nvCxnSpPr>
            <p:spPr>
              <a:xfrm flipH="1" flipV="1">
                <a:off x="4186292" y="5453742"/>
                <a:ext cx="1079005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3048000" y="5453742"/>
                <a:ext cx="1138292" cy="108748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H="1">
                <a:off x="4186292" y="5233306"/>
                <a:ext cx="640289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Isosceles Triangle 169"/>
              <p:cNvSpPr/>
              <p:nvPr/>
            </p:nvSpPr>
            <p:spPr>
              <a:xfrm rot="10800000">
                <a:off x="5826635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1" name="Isosceles Triangle 170"/>
              <p:cNvSpPr/>
              <p:nvPr/>
            </p:nvSpPr>
            <p:spPr>
              <a:xfrm rot="10800000">
                <a:off x="5283579" y="5909308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2" name="Isosceles Triangle 171"/>
              <p:cNvSpPr/>
              <p:nvPr/>
            </p:nvSpPr>
            <p:spPr>
              <a:xfrm rot="10800000">
                <a:off x="5545967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>
                <a:off x="4826581" y="5233306"/>
                <a:ext cx="58337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 rot="1197949">
              <a:off x="4215823" y="3198317"/>
              <a:ext cx="885214" cy="643449"/>
              <a:chOff x="3048000" y="2514600"/>
              <a:chExt cx="5181600" cy="4114799"/>
            </a:xfrm>
            <a:solidFill>
              <a:schemeClr val="bg1"/>
            </a:solidFill>
          </p:grpSpPr>
          <p:grpSp>
            <p:nvGrpSpPr>
              <p:cNvPr id="126" name="Group 34"/>
              <p:cNvGrpSpPr/>
              <p:nvPr/>
            </p:nvGrpSpPr>
            <p:grpSpPr>
              <a:xfrm>
                <a:off x="5087440" y="2514602"/>
                <a:ext cx="1043435" cy="1910444"/>
                <a:chOff x="6229350" y="2057400"/>
                <a:chExt cx="419100" cy="1524000"/>
              </a:xfrm>
              <a:grpFill/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6229350" y="2438400"/>
                  <a:ext cx="4191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47" name="Group 55"/>
                <p:cNvGrpSpPr/>
                <p:nvPr/>
              </p:nvGrpSpPr>
              <p:grpSpPr>
                <a:xfrm>
                  <a:off x="6229350" y="2057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52" name="Isosceles Triangle 151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3" name="Isosceles Triangle 152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48" name="Group 56"/>
                <p:cNvGrpSpPr/>
                <p:nvPr/>
              </p:nvGrpSpPr>
              <p:grpSpPr>
                <a:xfrm rot="10800000">
                  <a:off x="6229350" y="3200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50" name="Isosceles Triangle 149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1" name="Isosceles Triangle 150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149" name="Rectangle 148"/>
                <p:cNvSpPr/>
                <p:nvPr/>
              </p:nvSpPr>
              <p:spPr>
                <a:xfrm>
                  <a:off x="6324600" y="2438400"/>
                  <a:ext cx="2286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cxnSp>
            <p:nvCxnSpPr>
              <p:cNvPr id="127" name="Straight Connector 126"/>
              <p:cNvCxnSpPr>
                <a:stCxn id="150" idx="0"/>
                <a:endCxn id="151" idx="0"/>
              </p:cNvCxnSpPr>
              <p:nvPr/>
            </p:nvCxnSpPr>
            <p:spPr>
              <a:xfrm>
                <a:off x="5609158" y="4425042"/>
                <a:ext cx="0" cy="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150" idx="0"/>
              </p:cNvCxnSpPr>
              <p:nvPr/>
            </p:nvCxnSpPr>
            <p:spPr>
              <a:xfrm>
                <a:off x="5609158" y="4425042"/>
                <a:ext cx="0" cy="22043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Can 128"/>
              <p:cNvSpPr/>
              <p:nvPr/>
            </p:nvSpPr>
            <p:spPr>
              <a:xfrm flipH="1">
                <a:off x="5409959" y="4645478"/>
                <a:ext cx="398397" cy="1175657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0" name="Can 129"/>
              <p:cNvSpPr/>
              <p:nvPr/>
            </p:nvSpPr>
            <p:spPr>
              <a:xfrm>
                <a:off x="5265297" y="5821135"/>
                <a:ext cx="687718" cy="88172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31" name="Straight Connector 130"/>
              <p:cNvCxnSpPr>
                <a:stCxn id="130" idx="4"/>
              </p:cNvCxnSpPr>
              <p:nvPr/>
            </p:nvCxnSpPr>
            <p:spPr>
              <a:xfrm flipV="1">
                <a:off x="5953015" y="5453742"/>
                <a:ext cx="1138292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7091308" y="5453742"/>
                <a:ext cx="1138292" cy="117565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5808356" y="5233306"/>
                <a:ext cx="32251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130875" y="5233306"/>
                <a:ext cx="960433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0" idx="4"/>
              </p:cNvCxnSpPr>
              <p:nvPr/>
            </p:nvCxnSpPr>
            <p:spPr>
              <a:xfrm flipV="1">
                <a:off x="5953015" y="5637439"/>
                <a:ext cx="177859" cy="22778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130875" y="5659482"/>
                <a:ext cx="480216" cy="96991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30" idx="2"/>
              </p:cNvCxnSpPr>
              <p:nvPr/>
            </p:nvCxnSpPr>
            <p:spPr>
              <a:xfrm flipH="1" flipV="1">
                <a:off x="5087440" y="5659482"/>
                <a:ext cx="177857" cy="20574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>
                <a:off x="4565723" y="5659482"/>
                <a:ext cx="521717" cy="88174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0" idx="2"/>
              </p:cNvCxnSpPr>
              <p:nvPr/>
            </p:nvCxnSpPr>
            <p:spPr>
              <a:xfrm flipH="1" flipV="1">
                <a:off x="4186292" y="5453742"/>
                <a:ext cx="1079005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>
                <a:off x="3048000" y="5453742"/>
                <a:ext cx="1138292" cy="108748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4186292" y="5233306"/>
                <a:ext cx="640289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Isosceles Triangle 141"/>
              <p:cNvSpPr/>
              <p:nvPr/>
            </p:nvSpPr>
            <p:spPr>
              <a:xfrm rot="10800000">
                <a:off x="5826635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>
              <a:xfrm rot="10800000">
                <a:off x="5283579" y="5909308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4" name="Isosceles Triangle 143"/>
              <p:cNvSpPr/>
              <p:nvPr/>
            </p:nvSpPr>
            <p:spPr>
              <a:xfrm rot="10800000">
                <a:off x="5545967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>
                <a:off x="4826581" y="5233306"/>
                <a:ext cx="58337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4773984" y="3080576"/>
              <a:ext cx="885214" cy="643449"/>
              <a:chOff x="3048000" y="2514600"/>
              <a:chExt cx="5181600" cy="4114799"/>
            </a:xfrm>
            <a:solidFill>
              <a:schemeClr val="bg1"/>
            </a:solidFill>
          </p:grpSpPr>
          <p:grpSp>
            <p:nvGrpSpPr>
              <p:cNvPr id="98" name="Group 34"/>
              <p:cNvGrpSpPr/>
              <p:nvPr/>
            </p:nvGrpSpPr>
            <p:grpSpPr>
              <a:xfrm>
                <a:off x="5087440" y="2514602"/>
                <a:ext cx="1043435" cy="1910444"/>
                <a:chOff x="6229350" y="2057400"/>
                <a:chExt cx="419100" cy="1524000"/>
              </a:xfrm>
              <a:grpFill/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229350" y="2438400"/>
                  <a:ext cx="4191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19" name="Group 55"/>
                <p:cNvGrpSpPr/>
                <p:nvPr/>
              </p:nvGrpSpPr>
              <p:grpSpPr>
                <a:xfrm>
                  <a:off x="6229350" y="2057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24" name="Isosceles Triangle 123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25" name="Isosceles Triangle 124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20" name="Group 56"/>
                <p:cNvGrpSpPr/>
                <p:nvPr/>
              </p:nvGrpSpPr>
              <p:grpSpPr>
                <a:xfrm rot="10800000">
                  <a:off x="6229350" y="3200400"/>
                  <a:ext cx="419100" cy="381000"/>
                  <a:chOff x="6229350" y="2057400"/>
                  <a:chExt cx="419100" cy="381000"/>
                </a:xfrm>
                <a:grpFill/>
              </p:grpSpPr>
              <p:sp>
                <p:nvSpPr>
                  <p:cNvPr id="122" name="Isosceles Triangle 121"/>
                  <p:cNvSpPr/>
                  <p:nvPr/>
                </p:nvSpPr>
                <p:spPr>
                  <a:xfrm>
                    <a:off x="6229350" y="2057400"/>
                    <a:ext cx="4191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23" name="Isosceles Triangle 122"/>
                  <p:cNvSpPr/>
                  <p:nvPr/>
                </p:nvSpPr>
                <p:spPr>
                  <a:xfrm>
                    <a:off x="6324600" y="2057400"/>
                    <a:ext cx="228600" cy="381000"/>
                  </a:xfrm>
                  <a:prstGeom prst="triangle">
                    <a:avLst/>
                  </a:prstGeom>
                  <a:grpFill/>
                  <a:ln w="6350" cmpd="sng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121" name="Rectangle 120"/>
                <p:cNvSpPr/>
                <p:nvPr/>
              </p:nvSpPr>
              <p:spPr>
                <a:xfrm>
                  <a:off x="6324600" y="2438400"/>
                  <a:ext cx="228600" cy="762000"/>
                </a:xfrm>
                <a:prstGeom prst="rect">
                  <a:avLst/>
                </a:prstGeom>
                <a:grpFill/>
                <a:ln w="6350" cmpd="sng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1"/>
                    </a:solidFill>
                  </a:endParaRPr>
                </a:p>
              </p:txBody>
            </p:sp>
          </p:grpSp>
          <p:cxnSp>
            <p:nvCxnSpPr>
              <p:cNvPr id="99" name="Straight Connector 98"/>
              <p:cNvCxnSpPr>
                <a:stCxn id="122" idx="0"/>
                <a:endCxn id="123" idx="0"/>
              </p:cNvCxnSpPr>
              <p:nvPr/>
            </p:nvCxnSpPr>
            <p:spPr>
              <a:xfrm>
                <a:off x="5609158" y="4425042"/>
                <a:ext cx="0" cy="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22" idx="0"/>
              </p:cNvCxnSpPr>
              <p:nvPr/>
            </p:nvCxnSpPr>
            <p:spPr>
              <a:xfrm>
                <a:off x="5609158" y="4425042"/>
                <a:ext cx="0" cy="22043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an 100"/>
              <p:cNvSpPr/>
              <p:nvPr/>
            </p:nvSpPr>
            <p:spPr>
              <a:xfrm flipH="1">
                <a:off x="5409959" y="4645478"/>
                <a:ext cx="398397" cy="1175657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2" name="Can 101"/>
              <p:cNvSpPr/>
              <p:nvPr/>
            </p:nvSpPr>
            <p:spPr>
              <a:xfrm>
                <a:off x="5265297" y="5821135"/>
                <a:ext cx="687718" cy="88172"/>
              </a:xfrm>
              <a:prstGeom prst="can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3" name="Straight Connector 102"/>
              <p:cNvCxnSpPr>
                <a:stCxn id="102" idx="4"/>
              </p:cNvCxnSpPr>
              <p:nvPr/>
            </p:nvCxnSpPr>
            <p:spPr>
              <a:xfrm flipV="1">
                <a:off x="5953015" y="5453742"/>
                <a:ext cx="1138292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091308" y="5453742"/>
                <a:ext cx="1138292" cy="117565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5808356" y="5233306"/>
                <a:ext cx="32251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6130875" y="5233306"/>
                <a:ext cx="960433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2" idx="4"/>
              </p:cNvCxnSpPr>
              <p:nvPr/>
            </p:nvCxnSpPr>
            <p:spPr>
              <a:xfrm flipV="1">
                <a:off x="5953015" y="5637439"/>
                <a:ext cx="177859" cy="22778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6130875" y="5659482"/>
                <a:ext cx="480216" cy="969917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2" idx="2"/>
              </p:cNvCxnSpPr>
              <p:nvPr/>
            </p:nvCxnSpPr>
            <p:spPr>
              <a:xfrm flipH="1" flipV="1">
                <a:off x="5087440" y="5659482"/>
                <a:ext cx="177857" cy="20574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4565723" y="5659482"/>
                <a:ext cx="521717" cy="88174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2" idx="2"/>
              </p:cNvCxnSpPr>
              <p:nvPr/>
            </p:nvCxnSpPr>
            <p:spPr>
              <a:xfrm flipH="1" flipV="1">
                <a:off x="4186292" y="5453742"/>
                <a:ext cx="1079005" cy="411480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3048000" y="5453742"/>
                <a:ext cx="1138292" cy="1087483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4186292" y="5233306"/>
                <a:ext cx="640289" cy="808264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Isosceles Triangle 113"/>
              <p:cNvSpPr/>
              <p:nvPr/>
            </p:nvSpPr>
            <p:spPr>
              <a:xfrm rot="10800000">
                <a:off x="5826635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Isosceles Triangle 114"/>
              <p:cNvSpPr/>
              <p:nvPr/>
            </p:nvSpPr>
            <p:spPr>
              <a:xfrm rot="10800000">
                <a:off x="5283579" y="5909308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 rot="10800000">
                <a:off x="5545967" y="5909307"/>
                <a:ext cx="126381" cy="139259"/>
              </a:xfrm>
              <a:prstGeom prst="triangl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4826581" y="5233306"/>
                <a:ext cx="583379" cy="426176"/>
              </a:xfrm>
              <a:prstGeom prst="line">
                <a:avLst/>
              </a:prstGeom>
              <a:grpFill/>
              <a:ln w="63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TextBox 181"/>
          <p:cNvSpPr txBox="1"/>
          <p:nvPr/>
        </p:nvSpPr>
        <p:spPr>
          <a:xfrm>
            <a:off x="5296381" y="5025035"/>
            <a:ext cx="1775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Bacterial cell</a:t>
            </a:r>
            <a:endParaRPr lang="en-US" sz="2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4602293" y="2848158"/>
            <a:ext cx="107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241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5992" y="1767270"/>
            <a:ext cx="615428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hlinkClick r:id="rId3"/>
              </a:rPr>
              <a:t>Phage therapy / Kurzgesagt</a:t>
            </a:r>
            <a:endParaRPr lang="en-US" sz="3000" dirty="0" smtClean="0"/>
          </a:p>
          <a:p>
            <a:r>
              <a:rPr lang="en-US" sz="3000" dirty="0" smtClean="0">
                <a:hlinkClick r:id="rId4"/>
              </a:rPr>
              <a:t>Antibiotic apocalypse / Kurzgesagt</a:t>
            </a:r>
            <a:endParaRPr lang="en-US" sz="3000" dirty="0" smtClean="0"/>
          </a:p>
          <a:p>
            <a:r>
              <a:rPr lang="en-US" sz="3000" dirty="0" smtClean="0">
                <a:hlinkClick r:id="rId5"/>
              </a:rPr>
              <a:t>Superbug snipers / Netflix</a:t>
            </a:r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8611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3585"/>
            <a:ext cx="8229600" cy="2333847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The next slides are Phage Directory specific... We told the kids how we got started, what we’re building</a:t>
            </a:r>
            <a:r>
              <a:rPr lang="mr-IN" i="1" dirty="0" smtClean="0"/>
              <a:t>…</a:t>
            </a:r>
            <a:r>
              <a:rPr lang="en-US" i="1" dirty="0" smtClean="0"/>
              <a:t> (replace these slides with your research/whatever you like!)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1823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we decided to start a company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951100"/>
            <a:ext cx="750718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1 microbiologist / phage biologist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1 product designer / computer programmer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2 tweets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1 idea</a:t>
            </a:r>
            <a:endParaRPr lang="en-US" sz="3000" dirty="0"/>
          </a:p>
        </p:txBody>
      </p:sp>
      <p:pic>
        <p:nvPicPr>
          <p:cNvPr id="4" name="Picture 3" descr="https://lh4.googleusercontent.com/ndFmeSDLDu8Br_o88lP6hJrSBmNaoO3xk79BqWoyvgYPJT16xK-uBSgwxZqpA-419LCCrwBq0OHC1z_DFWQ33nkZ4fwL2V1NolahDzhcavLikgfTSUCiv92mhNd7LrQL7wkGgZEWWS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40" y="5375214"/>
            <a:ext cx="4803677" cy="1023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52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13 at 10.1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8" y="1417638"/>
            <a:ext cx="6858000" cy="5359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tweet</a:t>
            </a:r>
            <a:r>
              <a:rPr lang="mr-IN" dirty="0" smtClean="0"/>
              <a:t>…</a:t>
            </a:r>
            <a:r>
              <a:rPr lang="en-CA" dirty="0" smtClean="0"/>
              <a:t> a girl needs phages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5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12-13 at 10.18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3" y="1598110"/>
            <a:ext cx="7124700" cy="4610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second tweet</a:t>
            </a:r>
            <a:r>
              <a:rPr lang="mr-IN" dirty="0" smtClean="0"/>
              <a:t>…</a:t>
            </a:r>
            <a:r>
              <a:rPr lang="en-CA" dirty="0" smtClean="0"/>
              <a:t> people are actually sending phages!!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5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r>
              <a:rPr lang="en-CA" dirty="0" smtClean="0"/>
              <a:t> why were they using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else existed</a:t>
            </a:r>
          </a:p>
        </p:txBody>
      </p:sp>
    </p:spTree>
    <p:extLst>
      <p:ext uri="{BB962C8B-B14F-4D97-AF65-F5344CB8AC3E}">
        <p14:creationId xmlns:p14="http://schemas.microsoft.com/office/powerpoint/2010/main" val="149243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4.googleusercontent.com/ndFmeSDLDu8Br_o88lP6hJrSBmNaoO3xk79BqWoyvgYPJT16xK-uBSgwxZqpA-419LCCrwBq0OHC1z_DFWQ33nkZ4fwL2V1NolahDzhcavLikgfTSUCiv92mhNd7LrQL7wkGgZEWWS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0" y="247234"/>
            <a:ext cx="4803677" cy="10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8-12-13 at 9.5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0" y="1690528"/>
            <a:ext cx="8044023" cy="4538947"/>
          </a:xfrm>
          <a:prstGeom prst="rect">
            <a:avLst/>
          </a:prstGeom>
        </p:spPr>
      </p:pic>
      <p:pic>
        <p:nvPicPr>
          <p:cNvPr id="6" name="Picture 5" descr="Screen Shot 2018-12-13 at 9.56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62" y="3256951"/>
            <a:ext cx="2297325" cy="2972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5829" y="875216"/>
            <a:ext cx="230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http://phage.directory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1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How we started the talk (we didn’t actually show this slide to class)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Asked kids these questions:</a:t>
            </a:r>
          </a:p>
          <a:p>
            <a:pPr lvl="1"/>
            <a:r>
              <a:rPr lang="en-US" dirty="0" smtClean="0"/>
              <a:t>How many have heard of antibiotic resistance (almost none)</a:t>
            </a:r>
          </a:p>
          <a:p>
            <a:pPr lvl="1"/>
            <a:r>
              <a:rPr lang="en-US" dirty="0" smtClean="0"/>
              <a:t>How many of you have taken antibiotics? (lots)</a:t>
            </a:r>
          </a:p>
          <a:p>
            <a:pPr lvl="1"/>
            <a:r>
              <a:rPr lang="en-US" dirty="0" smtClean="0"/>
              <a:t>How many have heard of someone having an infection that antibiotics didn’t work on? (some)</a:t>
            </a:r>
          </a:p>
          <a:p>
            <a:pPr lvl="1"/>
            <a:r>
              <a:rPr lang="en-US" dirty="0" smtClean="0"/>
              <a:t>How many know someone with cancer? (LOTS)</a:t>
            </a:r>
          </a:p>
          <a:p>
            <a:pPr lvl="1"/>
            <a:r>
              <a:rPr lang="en-US" dirty="0" smtClean="0"/>
              <a:t>Why is that? (Because it’s a common disease)</a:t>
            </a:r>
          </a:p>
          <a:p>
            <a:r>
              <a:rPr lang="en-US" dirty="0" smtClean="0"/>
              <a:t>Then told them:</a:t>
            </a:r>
          </a:p>
          <a:p>
            <a:pPr lvl="1"/>
            <a:r>
              <a:rPr lang="en-US" dirty="0" smtClean="0"/>
              <a:t>Antibiotic resistance is becoming more common</a:t>
            </a:r>
          </a:p>
          <a:p>
            <a:pPr lvl="1"/>
            <a:r>
              <a:rPr lang="en-US" dirty="0" smtClean="0"/>
              <a:t>By the time you’re in your mid 40s, more people will be dying of antibiotic resistant infections than cancer</a:t>
            </a:r>
          </a:p>
          <a:p>
            <a:pPr lvl="1"/>
            <a:r>
              <a:rPr lang="en-US" dirty="0" smtClean="0"/>
              <a:t>Most of you will probably know someone who has this happen to them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2092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57021" y="858054"/>
            <a:ext cx="557075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Fast forward 1 year</a:t>
            </a:r>
            <a:r>
              <a:rPr lang="mr-IN" sz="3000" b="1" dirty="0" smtClean="0"/>
              <a:t>…</a:t>
            </a:r>
            <a:endParaRPr lang="en-US" sz="3000" b="1" dirty="0" smtClean="0"/>
          </a:p>
          <a:p>
            <a:endParaRPr lang="en-US" sz="3000" dirty="0"/>
          </a:p>
          <a:p>
            <a:r>
              <a:rPr lang="en-US" sz="3000" dirty="0" smtClean="0"/>
              <a:t>Phage Directory has:</a:t>
            </a:r>
          </a:p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1,260 Twitter followers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104 subscribers to Phage </a:t>
            </a:r>
            <a:r>
              <a:rPr lang="en-US" sz="3000" dirty="0" smtClean="0"/>
              <a:t>Alerts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170 </a:t>
            </a:r>
            <a:r>
              <a:rPr lang="en-US" sz="3000" dirty="0" smtClean="0"/>
              <a:t>subscribers to Capsid &amp; </a:t>
            </a:r>
            <a:r>
              <a:rPr lang="en-US" sz="3000" dirty="0" smtClean="0"/>
              <a:t>Tail</a:t>
            </a:r>
            <a:endParaRPr lang="en-US" sz="3000" dirty="0"/>
          </a:p>
        </p:txBody>
      </p:sp>
      <p:pic>
        <p:nvPicPr>
          <p:cNvPr id="4" name="Picture 3" descr="https://lh4.googleusercontent.com/ndFmeSDLDu8Br_o88lP6hJrSBmNaoO3xk79BqWoyvgYPJT16xK-uBSgwxZqpA-419LCCrwBq0OHC1z_DFWQ33nkZ4fwL2V1NolahDzhcavLikgfTSUCiv92mhNd7LrQL7wkGgZEWWS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49" y="4794922"/>
            <a:ext cx="4803677" cy="1023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02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47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This month:</a:t>
            </a:r>
            <a:br>
              <a:rPr lang="en-US" dirty="0" smtClean="0"/>
            </a:br>
            <a:r>
              <a:rPr lang="en-US" dirty="0" smtClean="0"/>
              <a:t>Phage </a:t>
            </a:r>
            <a:r>
              <a:rPr lang="en-US" dirty="0" smtClean="0"/>
              <a:t>hunt!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0" y="0"/>
            <a:ext cx="470262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147" y="2007108"/>
            <a:ext cx="4582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Currently ongoing</a:t>
            </a:r>
            <a:r>
              <a:rPr lang="mr-IN" sz="3000" dirty="0" smtClean="0"/>
              <a:t>…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en-US" sz="3000" dirty="0" smtClean="0"/>
              <a:t>Almost 200 phages tested</a:t>
            </a:r>
          </a:p>
          <a:p>
            <a:endParaRPr lang="en-US" sz="3000" dirty="0" smtClean="0"/>
          </a:p>
          <a:p>
            <a:r>
              <a:rPr lang="en-US" sz="3000" dirty="0" smtClean="0"/>
              <a:t>At least 8 active phages found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1759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41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74347" y="774347"/>
            <a:ext cx="6194776" cy="4646082"/>
          </a:xfrm>
          <a:prstGeom prst="rect">
            <a:avLst/>
          </a:prstGeom>
        </p:spPr>
      </p:pic>
      <p:pic>
        <p:nvPicPr>
          <p:cNvPr id="4" name="Picture 3" descr="QueenAstridPic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27136" y="1716109"/>
            <a:ext cx="5116864" cy="38376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3460" y="0"/>
            <a:ext cx="3089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Thanks for listening and participating!!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6841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Then: (we didn’t show this slide either)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4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Went through slides about resistance, phages, phage therapy (see next few slides)</a:t>
            </a:r>
          </a:p>
          <a:p>
            <a:r>
              <a:rPr lang="en-US" dirty="0" smtClean="0"/>
              <a:t>Stopped to focused on explaining phage infection with props:</a:t>
            </a:r>
          </a:p>
          <a:p>
            <a:pPr lvl="1"/>
            <a:r>
              <a:rPr lang="en-US" dirty="0" smtClean="0"/>
              <a:t>showing phage binding to cell, explaining that phages burst out of bacteria and go on to infect more</a:t>
            </a:r>
            <a:r>
              <a:rPr lang="mr-IN" dirty="0" smtClean="0"/>
              <a:t>…</a:t>
            </a:r>
            <a:r>
              <a:rPr lang="en-CA" dirty="0" smtClean="0"/>
              <a:t> (they were very engaged with this part)</a:t>
            </a:r>
            <a:endParaRPr lang="en-US" dirty="0" smtClean="0"/>
          </a:p>
          <a:p>
            <a:r>
              <a:rPr lang="en-US" dirty="0" smtClean="0"/>
              <a:t>Showed Phage </a:t>
            </a:r>
            <a:r>
              <a:rPr lang="en-US" dirty="0" err="1" smtClean="0"/>
              <a:t>Kurzgesagt</a:t>
            </a:r>
            <a:r>
              <a:rPr lang="en-US" dirty="0" smtClean="0"/>
              <a:t> video</a:t>
            </a:r>
          </a:p>
          <a:p>
            <a:r>
              <a:rPr lang="en-US" dirty="0" smtClean="0"/>
              <a:t>Went through slides about our project, Phage Directory</a:t>
            </a:r>
          </a:p>
          <a:p>
            <a:r>
              <a:rPr lang="en-US" dirty="0" smtClean="0"/>
              <a:t>A nice long question and answer period!!</a:t>
            </a:r>
          </a:p>
          <a:p>
            <a:r>
              <a:rPr lang="en-US" dirty="0" smtClean="0"/>
              <a:t>Total time: 1h15 min for first class, 40 min for second (used all the time we were given)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8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5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“miracle drug” against bacterial pathogens (bacteria that cause disease)</a:t>
            </a:r>
          </a:p>
          <a:p>
            <a:pPr lvl="1"/>
            <a:r>
              <a:rPr lang="en-US" dirty="0" smtClean="0"/>
              <a:t>Pneumonia</a:t>
            </a:r>
          </a:p>
          <a:p>
            <a:pPr lvl="1"/>
            <a:r>
              <a:rPr lang="en-US" dirty="0" smtClean="0"/>
              <a:t>Sepsis</a:t>
            </a:r>
          </a:p>
          <a:p>
            <a:pPr lvl="1"/>
            <a:r>
              <a:rPr lang="en-US" dirty="0" smtClean="0"/>
              <a:t>Wound infections</a:t>
            </a:r>
          </a:p>
          <a:p>
            <a:pPr lvl="1"/>
            <a:r>
              <a:rPr lang="en-US" dirty="0" smtClean="0"/>
              <a:t>Ear infections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The problem: antibiotics have stopped working, and people are dying of infections that used to be curable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3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Resistant Infections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131034"/>
            <a:ext cx="8636000" cy="334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1508" y="6521748"/>
            <a:ext cx="269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World Health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4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Resistance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417638"/>
            <a:ext cx="5435600" cy="438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3956" y="561447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sott.net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0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growing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Antibiotic resistance will cause more deaths than cancer by 2050 (when you’re in your mid-forties)</a:t>
            </a:r>
          </a:p>
          <a:p>
            <a:r>
              <a:rPr lang="en-US" dirty="0" smtClean="0"/>
              <a:t>It’s already killing about 700,000 people each year</a:t>
            </a:r>
          </a:p>
          <a:p>
            <a:endParaRPr lang="en-US" dirty="0"/>
          </a:p>
          <a:p>
            <a:r>
              <a:rPr lang="en-US" dirty="0" smtClean="0"/>
              <a:t>What can be done?</a:t>
            </a:r>
          </a:p>
          <a:p>
            <a:pPr lvl="1"/>
            <a:r>
              <a:rPr lang="en-US" dirty="0" smtClean="0"/>
              <a:t>Use the natural, “living” predators of bacteria against them: Phage Therapy</a:t>
            </a:r>
          </a:p>
        </p:txBody>
      </p:sp>
    </p:spTree>
    <p:extLst>
      <p:ext uri="{BB962C8B-B14F-4D97-AF65-F5344CB8AC3E}">
        <p14:creationId xmlns:p14="http://schemas.microsoft.com/office/powerpoint/2010/main" val="119444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67" y="1646171"/>
            <a:ext cx="6144165" cy="4325112"/>
          </a:xfrm>
        </p:spPr>
        <p:txBody>
          <a:bodyPr>
            <a:normAutofit/>
          </a:bodyPr>
          <a:lstStyle/>
          <a:p>
            <a:r>
              <a:rPr lang="en-US" sz="2500" dirty="0" smtClean="0"/>
              <a:t>Bacteriophages (phages for short) are the natural predators of bacteria</a:t>
            </a:r>
          </a:p>
          <a:p>
            <a:r>
              <a:rPr lang="en-US" sz="2500" dirty="0" smtClean="0"/>
              <a:t>There are LOTS of them in every environment on earth! (10,000,000,000,000,000,000,000,000,000,000)</a:t>
            </a:r>
          </a:p>
          <a:p>
            <a:r>
              <a:rPr lang="en-US" sz="2500" dirty="0" smtClean="0"/>
              <a:t>They don’t kill or bother human cells</a:t>
            </a:r>
            <a:endParaRPr lang="en-US" sz="2400" dirty="0" smtClean="0"/>
          </a:p>
          <a:p>
            <a:pPr marL="91440" indent="0">
              <a:buNone/>
            </a:pPr>
            <a:endParaRPr lang="en-US" dirty="0" smtClean="0">
              <a:solidFill>
                <a:srgbClr val="7152C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68" y="284608"/>
            <a:ext cx="9004300" cy="10668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What are phages?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701611" y="6029804"/>
            <a:ext cx="1985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Hatful and Hendrix (2011)</a:t>
            </a:r>
            <a:endParaRPr 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7" b="4282"/>
          <a:stretch/>
        </p:blipFill>
        <p:spPr bwMode="auto">
          <a:xfrm>
            <a:off x="6277433" y="1351408"/>
            <a:ext cx="2667978" cy="46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0BB2D-394C-0443-83EC-960E134CCE0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81342"/>
      </p:ext>
    </p:extLst>
  </p:cSld>
  <p:clrMapOvr>
    <a:masterClrMapping/>
  </p:clrMapOvr>
  <p:transition xmlns:p14="http://schemas.microsoft.com/office/powerpoint/2010/main" advTm="26799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Phage infectious lifecycle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02" y="1417638"/>
            <a:ext cx="7001579" cy="53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0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769</Words>
  <Application>Microsoft Macintosh PowerPoint</Application>
  <PresentationFormat>On-screen Show (4:3)</PresentationFormat>
  <Paragraphs>99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Using phages to treat antibiotic-resistant infections</vt:lpstr>
      <vt:lpstr>How we started the talk (we didn’t actually show this slide to class)</vt:lpstr>
      <vt:lpstr>Then: (we didn’t show this slide either)</vt:lpstr>
      <vt:lpstr>Antibiotics</vt:lpstr>
      <vt:lpstr>Antibiotic Resistant Infections</vt:lpstr>
      <vt:lpstr>Antibiotic Resistance</vt:lpstr>
      <vt:lpstr>A growing problem</vt:lpstr>
      <vt:lpstr>What are phages?</vt:lpstr>
      <vt:lpstr>Phage infectious lifecycle</vt:lpstr>
      <vt:lpstr>PowerPoint Presentation</vt:lpstr>
      <vt:lpstr>How do you “see” a phage?</vt:lpstr>
      <vt:lpstr>Phage Therapy</vt:lpstr>
      <vt:lpstr>Videos!</vt:lpstr>
      <vt:lpstr>The next slides are Phage Directory specific... We told the kids how we got started, what we’re building… (replace these slides with your research/whatever you like!)</vt:lpstr>
      <vt:lpstr>Why we decided to start a company</vt:lpstr>
      <vt:lpstr>The first tweet… a girl needs phages</vt:lpstr>
      <vt:lpstr>The second tweet… people are actually sending phages!!</vt:lpstr>
      <vt:lpstr>But… why were they using Twitter?</vt:lpstr>
      <vt:lpstr>PowerPoint Presentation</vt:lpstr>
      <vt:lpstr>PowerPoint Presentation</vt:lpstr>
      <vt:lpstr>This month: Phage hunt!</vt:lpstr>
      <vt:lpstr>PowerPoint Presentation</vt:lpstr>
    </vt:vector>
  </TitlesOfParts>
  <Company>University of Alberta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phages to treat life-threatening infections</dc:title>
  <dc:creator>Jessica Sacher</dc:creator>
  <cp:lastModifiedBy>Jessica Sacher</cp:lastModifiedBy>
  <cp:revision>29</cp:revision>
  <dcterms:created xsi:type="dcterms:W3CDTF">2018-12-13T22:36:59Z</dcterms:created>
  <dcterms:modified xsi:type="dcterms:W3CDTF">2018-12-21T07:10:00Z</dcterms:modified>
</cp:coreProperties>
</file>